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59" r:id="rId5"/>
    <p:sldId id="268" r:id="rId6"/>
    <p:sldId id="265" r:id="rId7"/>
    <p:sldId id="258" r:id="rId8"/>
    <p:sldId id="271" r:id="rId9"/>
    <p:sldId id="272" r:id="rId10"/>
    <p:sldId id="262" r:id="rId11"/>
    <p:sldId id="260" r:id="rId12"/>
    <p:sldId id="261" r:id="rId13"/>
    <p:sldId id="267" r:id="rId14"/>
    <p:sldId id="273" r:id="rId15"/>
    <p:sldId id="257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78204-2D65-44A1-A65F-B8D37A66B1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58B4BB7-EF76-4CE5-B950-B96937E66679}">
      <dgm:prSet phldrT="[Tekst]"/>
      <dgm:spPr/>
      <dgm:t>
        <a:bodyPr/>
        <a:lstStyle/>
        <a:p>
          <a:r>
            <a:rPr lang="pl-PL" b="1" dirty="0" smtClean="0"/>
            <a:t>Słów i zwrotów  typu</a:t>
          </a:r>
          <a:r>
            <a:rPr lang="pl-PL" dirty="0" smtClean="0"/>
            <a:t> : </a:t>
          </a:r>
        </a:p>
        <a:p>
          <a:r>
            <a:rPr lang="pl-PL" dirty="0" smtClean="0"/>
            <a:t>tym razem, w końcu, wreszcie, prawie, jak chcesz, to potrafisz,</a:t>
          </a:r>
          <a:endParaRPr lang="pl-PL" dirty="0"/>
        </a:p>
      </dgm:t>
    </dgm:pt>
    <dgm:pt modelId="{888E0294-FD1F-4AFF-AEB9-028536A0CB1B}" type="parTrans" cxnId="{BCF333D6-96B6-4D59-A87A-839829593F11}">
      <dgm:prSet/>
      <dgm:spPr/>
      <dgm:t>
        <a:bodyPr/>
        <a:lstStyle/>
        <a:p>
          <a:endParaRPr lang="pl-PL"/>
        </a:p>
      </dgm:t>
    </dgm:pt>
    <dgm:pt modelId="{EBBECE34-57CE-4491-9F83-2F6E510CB0CD}" type="sibTrans" cxnId="{BCF333D6-96B6-4D59-A87A-839829593F11}">
      <dgm:prSet/>
      <dgm:spPr/>
      <dgm:t>
        <a:bodyPr/>
        <a:lstStyle/>
        <a:p>
          <a:endParaRPr lang="pl-PL"/>
        </a:p>
      </dgm:t>
    </dgm:pt>
    <dgm:pt modelId="{CC0EE788-313B-4186-A83E-46671189DDE9}">
      <dgm:prSet phldrT="[Tekst]"/>
      <dgm:spPr/>
      <dgm:t>
        <a:bodyPr/>
        <a:lstStyle/>
        <a:p>
          <a:r>
            <a:rPr lang="pl-PL" b="1" dirty="0" smtClean="0"/>
            <a:t>Ukrytej krytyki:</a:t>
          </a:r>
        </a:p>
        <a:p>
          <a:r>
            <a:rPr lang="pl-PL" dirty="0" smtClean="0"/>
            <a:t> tak, ale…(np. „Narysowałeś ładnie, ale brzydko trzymasz kredkę)</a:t>
          </a:r>
          <a:endParaRPr lang="pl-PL" dirty="0"/>
        </a:p>
      </dgm:t>
    </dgm:pt>
    <dgm:pt modelId="{05ACF700-AA6A-4893-BF86-2D9B84D3F722}" type="parTrans" cxnId="{5CDD9C8E-F2C7-4D2D-B018-EB91949B3E6B}">
      <dgm:prSet/>
      <dgm:spPr/>
      <dgm:t>
        <a:bodyPr/>
        <a:lstStyle/>
        <a:p>
          <a:endParaRPr lang="pl-PL"/>
        </a:p>
      </dgm:t>
    </dgm:pt>
    <dgm:pt modelId="{B9271204-8806-430A-8C41-C0BCB507EC72}" type="sibTrans" cxnId="{5CDD9C8E-F2C7-4D2D-B018-EB91949B3E6B}">
      <dgm:prSet/>
      <dgm:spPr/>
      <dgm:t>
        <a:bodyPr/>
        <a:lstStyle/>
        <a:p>
          <a:endParaRPr lang="pl-PL"/>
        </a:p>
      </dgm:t>
    </dgm:pt>
    <dgm:pt modelId="{A1ECC42D-2554-4166-BD3A-8BD9027205EB}">
      <dgm:prSet/>
      <dgm:spPr/>
      <dgm:t>
        <a:bodyPr/>
        <a:lstStyle/>
        <a:p>
          <a:r>
            <a:rPr lang="pl-PL" b="1" dirty="0" smtClean="0"/>
            <a:t>„Nie”</a:t>
          </a:r>
          <a:r>
            <a:rPr lang="pl-PL" dirty="0" smtClean="0"/>
            <a:t> w pochwale </a:t>
          </a:r>
          <a:br>
            <a:rPr lang="pl-PL" dirty="0" smtClean="0"/>
          </a:br>
          <a:r>
            <a:rPr lang="pl-PL" dirty="0" smtClean="0"/>
            <a:t>np. Nie ubrudziłeś się dzisiaj podczas jedzenia.</a:t>
          </a:r>
          <a:endParaRPr lang="pl-PL" dirty="0" smtClean="0"/>
        </a:p>
      </dgm:t>
    </dgm:pt>
    <dgm:pt modelId="{69B18B5B-8955-46C1-9637-8D1AE3774A31}" type="parTrans" cxnId="{880D1A1E-5105-464F-9F57-B82624D5A02A}">
      <dgm:prSet/>
      <dgm:spPr/>
      <dgm:t>
        <a:bodyPr/>
        <a:lstStyle/>
        <a:p>
          <a:endParaRPr lang="pl-PL"/>
        </a:p>
      </dgm:t>
    </dgm:pt>
    <dgm:pt modelId="{FFB8F006-71DC-4C6D-A176-753306CFD58C}" type="sibTrans" cxnId="{880D1A1E-5105-464F-9F57-B82624D5A02A}">
      <dgm:prSet/>
      <dgm:spPr/>
      <dgm:t>
        <a:bodyPr/>
        <a:lstStyle/>
        <a:p>
          <a:endParaRPr lang="pl-PL"/>
        </a:p>
      </dgm:t>
    </dgm:pt>
    <dgm:pt modelId="{23030BC3-5666-4690-A911-001D6D47B89B}" type="pres">
      <dgm:prSet presAssocID="{CA178204-2D65-44A1-A65F-B8D37A66B1B6}" presName="linearFlow" presStyleCnt="0">
        <dgm:presLayoutVars>
          <dgm:dir/>
          <dgm:resizeHandles val="exact"/>
        </dgm:presLayoutVars>
      </dgm:prSet>
      <dgm:spPr/>
    </dgm:pt>
    <dgm:pt modelId="{8DDD0219-F6C8-4241-A6DC-9E001DFD818C}" type="pres">
      <dgm:prSet presAssocID="{A58B4BB7-EF76-4CE5-B950-B96937E66679}" presName="composite" presStyleCnt="0"/>
      <dgm:spPr/>
    </dgm:pt>
    <dgm:pt modelId="{98E1DC58-8F58-44B1-84B9-BEA5122225E5}" type="pres">
      <dgm:prSet presAssocID="{A58B4BB7-EF76-4CE5-B950-B96937E66679}" presName="imgShp" presStyleLbl="fgImgPlace1" presStyleIdx="0" presStyleCnt="3"/>
      <dgm:spPr/>
    </dgm:pt>
    <dgm:pt modelId="{F8E936C2-775B-49AE-AF7B-460B181D6076}" type="pres">
      <dgm:prSet presAssocID="{A58B4BB7-EF76-4CE5-B950-B96937E6667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C03496-200B-4A13-ADAB-9600E4507EB7}" type="pres">
      <dgm:prSet presAssocID="{EBBECE34-57CE-4491-9F83-2F6E510CB0CD}" presName="spacing" presStyleCnt="0"/>
      <dgm:spPr/>
    </dgm:pt>
    <dgm:pt modelId="{09025EC6-3BC6-46DA-AC89-9AA3D834A01E}" type="pres">
      <dgm:prSet presAssocID="{CC0EE788-313B-4186-A83E-46671189DDE9}" presName="composite" presStyleCnt="0"/>
      <dgm:spPr/>
    </dgm:pt>
    <dgm:pt modelId="{ADA1E656-B8DE-4163-8EA2-6A070057A3C0}" type="pres">
      <dgm:prSet presAssocID="{CC0EE788-313B-4186-A83E-46671189DDE9}" presName="imgShp" presStyleLbl="fgImgPlace1" presStyleIdx="1" presStyleCnt="3"/>
      <dgm:spPr/>
    </dgm:pt>
    <dgm:pt modelId="{A8322B7B-C530-4CA0-A5A5-76A804BF414B}" type="pres">
      <dgm:prSet presAssocID="{CC0EE788-313B-4186-A83E-46671189DDE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3C5969-16F0-4A33-962A-2D207E64382D}" type="pres">
      <dgm:prSet presAssocID="{B9271204-8806-430A-8C41-C0BCB507EC72}" presName="spacing" presStyleCnt="0"/>
      <dgm:spPr/>
    </dgm:pt>
    <dgm:pt modelId="{55FE59F3-67E5-4C42-9BC7-69DD67527BC1}" type="pres">
      <dgm:prSet presAssocID="{A1ECC42D-2554-4166-BD3A-8BD9027205EB}" presName="composite" presStyleCnt="0"/>
      <dgm:spPr/>
    </dgm:pt>
    <dgm:pt modelId="{16C41440-524A-42EC-9E82-32C8B2DF70D9}" type="pres">
      <dgm:prSet presAssocID="{A1ECC42D-2554-4166-BD3A-8BD9027205EB}" presName="imgShp" presStyleLbl="fgImgPlace1" presStyleIdx="2" presStyleCnt="3"/>
      <dgm:spPr/>
    </dgm:pt>
    <dgm:pt modelId="{EA9E769B-99F0-4456-AAEE-8594D8DB84B9}" type="pres">
      <dgm:prSet presAssocID="{A1ECC42D-2554-4166-BD3A-8BD9027205EB}" presName="txShp" presStyleLbl="node1" presStyleIdx="2" presStyleCnt="3">
        <dgm:presLayoutVars>
          <dgm:bulletEnabled val="1"/>
        </dgm:presLayoutVars>
      </dgm:prSet>
      <dgm:spPr/>
    </dgm:pt>
  </dgm:ptLst>
  <dgm:cxnLst>
    <dgm:cxn modelId="{B21AA7FF-8B5F-4361-9C68-07DC27AAA3A6}" type="presOf" srcId="{CA178204-2D65-44A1-A65F-B8D37A66B1B6}" destId="{23030BC3-5666-4690-A911-001D6D47B89B}" srcOrd="0" destOrd="0" presId="urn:microsoft.com/office/officeart/2005/8/layout/vList3"/>
    <dgm:cxn modelId="{5CDD9C8E-F2C7-4D2D-B018-EB91949B3E6B}" srcId="{CA178204-2D65-44A1-A65F-B8D37A66B1B6}" destId="{CC0EE788-313B-4186-A83E-46671189DDE9}" srcOrd="1" destOrd="0" parTransId="{05ACF700-AA6A-4893-BF86-2D9B84D3F722}" sibTransId="{B9271204-8806-430A-8C41-C0BCB507EC72}"/>
    <dgm:cxn modelId="{C2680CE8-93EE-4276-9427-42ED3806F1A2}" type="presOf" srcId="{A58B4BB7-EF76-4CE5-B950-B96937E66679}" destId="{F8E936C2-775B-49AE-AF7B-460B181D6076}" srcOrd="0" destOrd="0" presId="urn:microsoft.com/office/officeart/2005/8/layout/vList3"/>
    <dgm:cxn modelId="{880D1A1E-5105-464F-9F57-B82624D5A02A}" srcId="{CA178204-2D65-44A1-A65F-B8D37A66B1B6}" destId="{A1ECC42D-2554-4166-BD3A-8BD9027205EB}" srcOrd="2" destOrd="0" parTransId="{69B18B5B-8955-46C1-9637-8D1AE3774A31}" sibTransId="{FFB8F006-71DC-4C6D-A176-753306CFD58C}"/>
    <dgm:cxn modelId="{BCF333D6-96B6-4D59-A87A-839829593F11}" srcId="{CA178204-2D65-44A1-A65F-B8D37A66B1B6}" destId="{A58B4BB7-EF76-4CE5-B950-B96937E66679}" srcOrd="0" destOrd="0" parTransId="{888E0294-FD1F-4AFF-AEB9-028536A0CB1B}" sibTransId="{EBBECE34-57CE-4491-9F83-2F6E510CB0CD}"/>
    <dgm:cxn modelId="{1DA6E361-47FE-4E2B-9B73-83B72A4236EC}" type="presOf" srcId="{A1ECC42D-2554-4166-BD3A-8BD9027205EB}" destId="{EA9E769B-99F0-4456-AAEE-8594D8DB84B9}" srcOrd="0" destOrd="0" presId="urn:microsoft.com/office/officeart/2005/8/layout/vList3"/>
    <dgm:cxn modelId="{AAD36F64-8B81-48F2-8F4D-99190B886E39}" type="presOf" srcId="{CC0EE788-313B-4186-A83E-46671189DDE9}" destId="{A8322B7B-C530-4CA0-A5A5-76A804BF414B}" srcOrd="0" destOrd="0" presId="urn:microsoft.com/office/officeart/2005/8/layout/vList3"/>
    <dgm:cxn modelId="{90F0D538-B0DA-47E5-AA51-406690625F1C}" type="presParOf" srcId="{23030BC3-5666-4690-A911-001D6D47B89B}" destId="{8DDD0219-F6C8-4241-A6DC-9E001DFD818C}" srcOrd="0" destOrd="0" presId="urn:microsoft.com/office/officeart/2005/8/layout/vList3"/>
    <dgm:cxn modelId="{3AF414A5-76A6-472D-A698-28BF0084A95E}" type="presParOf" srcId="{8DDD0219-F6C8-4241-A6DC-9E001DFD818C}" destId="{98E1DC58-8F58-44B1-84B9-BEA5122225E5}" srcOrd="0" destOrd="0" presId="urn:microsoft.com/office/officeart/2005/8/layout/vList3"/>
    <dgm:cxn modelId="{EA279984-CC1F-498B-8DB1-5D235DA4DFAB}" type="presParOf" srcId="{8DDD0219-F6C8-4241-A6DC-9E001DFD818C}" destId="{F8E936C2-775B-49AE-AF7B-460B181D6076}" srcOrd="1" destOrd="0" presId="urn:microsoft.com/office/officeart/2005/8/layout/vList3"/>
    <dgm:cxn modelId="{FCEDA68E-ED6B-44D8-BBE5-9E9487B98978}" type="presParOf" srcId="{23030BC3-5666-4690-A911-001D6D47B89B}" destId="{67C03496-200B-4A13-ADAB-9600E4507EB7}" srcOrd="1" destOrd="0" presId="urn:microsoft.com/office/officeart/2005/8/layout/vList3"/>
    <dgm:cxn modelId="{9772CF4C-5A29-4462-BDC3-2D5E83E5A1C0}" type="presParOf" srcId="{23030BC3-5666-4690-A911-001D6D47B89B}" destId="{09025EC6-3BC6-46DA-AC89-9AA3D834A01E}" srcOrd="2" destOrd="0" presId="urn:microsoft.com/office/officeart/2005/8/layout/vList3"/>
    <dgm:cxn modelId="{30DA4673-3423-4D95-976D-E7BACDE441FF}" type="presParOf" srcId="{09025EC6-3BC6-46DA-AC89-9AA3D834A01E}" destId="{ADA1E656-B8DE-4163-8EA2-6A070057A3C0}" srcOrd="0" destOrd="0" presId="urn:microsoft.com/office/officeart/2005/8/layout/vList3"/>
    <dgm:cxn modelId="{EEF9A350-E863-4C3E-AAE3-D2FADD9E688F}" type="presParOf" srcId="{09025EC6-3BC6-46DA-AC89-9AA3D834A01E}" destId="{A8322B7B-C530-4CA0-A5A5-76A804BF414B}" srcOrd="1" destOrd="0" presId="urn:microsoft.com/office/officeart/2005/8/layout/vList3"/>
    <dgm:cxn modelId="{E66CC0E4-D308-49FA-9322-6E4C838AAEA7}" type="presParOf" srcId="{23030BC3-5666-4690-A911-001D6D47B89B}" destId="{363C5969-16F0-4A33-962A-2D207E64382D}" srcOrd="3" destOrd="0" presId="urn:microsoft.com/office/officeart/2005/8/layout/vList3"/>
    <dgm:cxn modelId="{384B99AC-FA2A-4F72-B2C7-F2259F5E779C}" type="presParOf" srcId="{23030BC3-5666-4690-A911-001D6D47B89B}" destId="{55FE59F3-67E5-4C42-9BC7-69DD67527BC1}" srcOrd="4" destOrd="0" presId="urn:microsoft.com/office/officeart/2005/8/layout/vList3"/>
    <dgm:cxn modelId="{F15B9B7F-F6DE-44A0-A967-3A61B18DC3D7}" type="presParOf" srcId="{55FE59F3-67E5-4C42-9BC7-69DD67527BC1}" destId="{16C41440-524A-42EC-9E82-32C8B2DF70D9}" srcOrd="0" destOrd="0" presId="urn:microsoft.com/office/officeart/2005/8/layout/vList3"/>
    <dgm:cxn modelId="{C7BA5458-8FF2-47E5-A9A0-37B4CF3D9B79}" type="presParOf" srcId="{55FE59F3-67E5-4C42-9BC7-69DD67527BC1}" destId="{EA9E769B-99F0-4456-AAEE-8594D8DB84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936C2-775B-49AE-AF7B-460B181D6076}">
      <dsp:nvSpPr>
        <dsp:cNvPr id="0" name=""/>
        <dsp:cNvSpPr/>
      </dsp:nvSpPr>
      <dsp:spPr>
        <a:xfrm rot="10800000">
          <a:off x="1974217" y="1434"/>
          <a:ext cx="6649583" cy="11972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Słów i zwrotów  typu</a:t>
          </a:r>
          <a:r>
            <a:rPr lang="pl-PL" sz="2100" kern="1200" dirty="0" smtClean="0"/>
            <a:t> 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tym razem, w końcu, wreszcie, prawie, jak chcesz, to potrafisz,</a:t>
          </a:r>
          <a:endParaRPr lang="pl-PL" sz="2100" kern="1200" dirty="0"/>
        </a:p>
      </dsp:txBody>
      <dsp:txXfrm rot="10800000">
        <a:off x="2273539" y="1434"/>
        <a:ext cx="6350261" cy="1197288"/>
      </dsp:txXfrm>
    </dsp:sp>
    <dsp:sp modelId="{98E1DC58-8F58-44B1-84B9-BEA5122225E5}">
      <dsp:nvSpPr>
        <dsp:cNvPr id="0" name=""/>
        <dsp:cNvSpPr/>
      </dsp:nvSpPr>
      <dsp:spPr>
        <a:xfrm>
          <a:off x="1375572" y="1434"/>
          <a:ext cx="1197288" cy="11972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22B7B-C530-4CA0-A5A5-76A804BF414B}">
      <dsp:nvSpPr>
        <dsp:cNvPr id="0" name=""/>
        <dsp:cNvSpPr/>
      </dsp:nvSpPr>
      <dsp:spPr>
        <a:xfrm rot="10800000">
          <a:off x="1974217" y="1556122"/>
          <a:ext cx="6649583" cy="11972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Ukrytej krytyki: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 tak, ale…(np. „Narysowałeś ładnie, ale brzydko trzymasz kredkę)</a:t>
          </a:r>
          <a:endParaRPr lang="pl-PL" sz="2100" kern="1200" dirty="0"/>
        </a:p>
      </dsp:txBody>
      <dsp:txXfrm rot="10800000">
        <a:off x="2273539" y="1556122"/>
        <a:ext cx="6350261" cy="1197288"/>
      </dsp:txXfrm>
    </dsp:sp>
    <dsp:sp modelId="{ADA1E656-B8DE-4163-8EA2-6A070057A3C0}">
      <dsp:nvSpPr>
        <dsp:cNvPr id="0" name=""/>
        <dsp:cNvSpPr/>
      </dsp:nvSpPr>
      <dsp:spPr>
        <a:xfrm>
          <a:off x="1375572" y="1556122"/>
          <a:ext cx="1197288" cy="11972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E769B-99F0-4456-AAEE-8594D8DB84B9}">
      <dsp:nvSpPr>
        <dsp:cNvPr id="0" name=""/>
        <dsp:cNvSpPr/>
      </dsp:nvSpPr>
      <dsp:spPr>
        <a:xfrm rot="10800000">
          <a:off x="1974217" y="3110810"/>
          <a:ext cx="6649583" cy="11972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9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„Nie”</a:t>
          </a:r>
          <a:r>
            <a:rPr lang="pl-PL" sz="2100" kern="1200" dirty="0" smtClean="0"/>
            <a:t> w pochwale </a:t>
          </a:r>
          <a:br>
            <a:rPr lang="pl-PL" sz="2100" kern="1200" dirty="0" smtClean="0"/>
          </a:br>
          <a:r>
            <a:rPr lang="pl-PL" sz="2100" kern="1200" dirty="0" smtClean="0"/>
            <a:t>np. Nie ubrudziłeś się dzisiaj podczas jedzenia.</a:t>
          </a:r>
          <a:endParaRPr lang="pl-PL" sz="2100" kern="1200" dirty="0" smtClean="0"/>
        </a:p>
      </dsp:txBody>
      <dsp:txXfrm rot="10800000">
        <a:off x="2273539" y="3110810"/>
        <a:ext cx="6350261" cy="1197288"/>
      </dsp:txXfrm>
    </dsp:sp>
    <dsp:sp modelId="{16C41440-524A-42EC-9E82-32C8B2DF70D9}">
      <dsp:nvSpPr>
        <dsp:cNvPr id="0" name=""/>
        <dsp:cNvSpPr/>
      </dsp:nvSpPr>
      <dsp:spPr>
        <a:xfrm>
          <a:off x="1375572" y="3110810"/>
          <a:ext cx="1197288" cy="11972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4631" y="193183"/>
            <a:ext cx="9448800" cy="4301543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/>
              <a:t>Wzmacnianie pozytywnych zachowań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3200" y="5280696"/>
            <a:ext cx="9448800" cy="6858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Magdalena </a:t>
            </a:r>
            <a:r>
              <a:rPr lang="pl-PL" sz="2400" dirty="0" err="1" smtClean="0"/>
              <a:t>Selegrat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7225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82153" y="1006075"/>
            <a:ext cx="8610600" cy="1293028"/>
          </a:xfrm>
        </p:spPr>
        <p:txBody>
          <a:bodyPr/>
          <a:lstStyle/>
          <a:p>
            <a:pPr algn="ctr"/>
            <a:r>
              <a:rPr lang="pl-PL" dirty="0"/>
              <a:t>Kiedy chwalimy, unikajmy</a:t>
            </a:r>
            <a:r>
              <a:rPr lang="pl-PL" b="1" dirty="0"/>
              <a:t>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54116725"/>
              </p:ext>
            </p:extLst>
          </p:nvPr>
        </p:nvGraphicFramePr>
        <p:xfrm>
          <a:off x="-943190" y="2009103"/>
          <a:ext cx="9999373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2" name="Picture 6" descr="Exclamation mark Wykrzyknik, Dibujo, Graficzne Organizatory, Karykatura, Modlitw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41" y="2299103"/>
            <a:ext cx="4150453" cy="40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7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 przedszkolu pozytywnie wzmocnienia stosuje się za: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0507" y="2619562"/>
            <a:ext cx="10820400" cy="4024125"/>
          </a:xfrm>
        </p:spPr>
        <p:txBody>
          <a:bodyPr/>
          <a:lstStyle/>
          <a:p>
            <a:r>
              <a:rPr lang="pl-PL" sz="2400" dirty="0"/>
              <a:t>dostosowywanie  się do ustalonych umów i zasad,</a:t>
            </a:r>
            <a:endParaRPr lang="pl-PL" sz="2400" dirty="0"/>
          </a:p>
          <a:p>
            <a:r>
              <a:rPr lang="pl-PL" sz="2400" dirty="0"/>
              <a:t>wysiłek włożony w wykonanie pracy, zadania</a:t>
            </a:r>
            <a:r>
              <a:rPr lang="pl-PL" sz="2400" dirty="0" smtClean="0"/>
              <a:t>, </a:t>
            </a:r>
          </a:p>
          <a:p>
            <a:r>
              <a:rPr lang="pl-PL" sz="2400" dirty="0" smtClean="0"/>
              <a:t>pokonywanie własnych trudności,</a:t>
            </a:r>
            <a:endParaRPr lang="pl-PL" sz="2400" dirty="0"/>
          </a:p>
          <a:p>
            <a:r>
              <a:rPr lang="pl-PL" sz="2400" dirty="0"/>
              <a:t>wypełnienie podjętych obowiązków,</a:t>
            </a:r>
            <a:endParaRPr lang="pl-PL" sz="2400" dirty="0"/>
          </a:p>
          <a:p>
            <a:r>
              <a:rPr lang="pl-PL" sz="2400" dirty="0"/>
              <a:t>bezinteresowną pomoc innym kolegom, koleżankom, wychowawcy,</a:t>
            </a:r>
            <a:endParaRPr lang="pl-PL" sz="2400" dirty="0"/>
          </a:p>
          <a:p>
            <a:r>
              <a:rPr lang="pl-PL" sz="2400" dirty="0"/>
              <a:t>stosowanie zasad </a:t>
            </a:r>
            <a:r>
              <a:rPr lang="pl-PL" sz="2400" dirty="0" smtClean="0"/>
              <a:t>bezpiecznej zabawy </a:t>
            </a:r>
            <a:r>
              <a:rPr lang="pl-PL" sz="2400" dirty="0"/>
              <a:t>na </a:t>
            </a:r>
            <a:r>
              <a:rPr lang="pl-PL" sz="2400" dirty="0" smtClean="0"/>
              <a:t>placu zabaw, podczas spacerów czy wycieczek</a:t>
            </a:r>
            <a:r>
              <a:rPr lang="pl-PL" sz="2400" dirty="0"/>
              <a:t>,</a:t>
            </a:r>
            <a:endParaRPr lang="pl-PL" sz="2400" dirty="0"/>
          </a:p>
          <a:p>
            <a:r>
              <a:rPr lang="pl-PL" sz="2400" dirty="0"/>
              <a:t>aktywny udział w pracach </a:t>
            </a:r>
            <a:r>
              <a:rPr lang="pl-PL" sz="2400" dirty="0" smtClean="0"/>
              <a:t>grupy</a:t>
            </a:r>
            <a:r>
              <a:rPr lang="pl-PL" sz="2400" dirty="0"/>
              <a:t>.</a:t>
            </a:r>
            <a:endParaRPr lang="pl-PL" dirty="0"/>
          </a:p>
          <a:p>
            <a:endParaRPr lang="pl-PL" dirty="0"/>
          </a:p>
        </p:txBody>
      </p:sp>
      <p:pic>
        <p:nvPicPr>
          <p:cNvPr id="3074" name="Picture 2" descr="Przedszkole Zdjęcia - darmowe pobieranie na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4" y="2194560"/>
            <a:ext cx="3666186" cy="20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2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996192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Formy pozytywnych wzmocnień stosowane  w przedszkolu 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/>
          <a:lstStyle/>
          <a:p>
            <a:r>
              <a:rPr lang="pl-PL" dirty="0"/>
              <a:t>pochwała dziecka na forum grupy,</a:t>
            </a:r>
            <a:endParaRPr lang="pl-PL" dirty="0"/>
          </a:p>
          <a:p>
            <a:r>
              <a:rPr lang="pl-PL" dirty="0"/>
              <a:t>pochwała indywidualna,</a:t>
            </a:r>
            <a:endParaRPr lang="pl-PL" dirty="0"/>
          </a:p>
          <a:p>
            <a:r>
              <a:rPr lang="pl-PL" dirty="0"/>
              <a:t>pochwała dziecka przed rodzicami,</a:t>
            </a:r>
            <a:endParaRPr lang="pl-PL" dirty="0"/>
          </a:p>
          <a:p>
            <a:r>
              <a:rPr lang="pl-PL" dirty="0"/>
              <a:t>atrakcyjne spędzanie czasu</a:t>
            </a:r>
            <a:r>
              <a:rPr lang="pl-PL" dirty="0" smtClean="0"/>
              <a:t>, atrakcyjna </a:t>
            </a:r>
            <a:r>
              <a:rPr lang="pl-PL" dirty="0"/>
              <a:t>zabawa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w </a:t>
            </a:r>
            <a:r>
              <a:rPr lang="pl-PL" dirty="0"/>
              <a:t>grupie według pomysłu dziecka,</a:t>
            </a:r>
            <a:endParaRPr lang="pl-PL" dirty="0"/>
          </a:p>
          <a:p>
            <a:r>
              <a:rPr lang="pl-PL" dirty="0"/>
              <a:t>darzenie dziecko szczególnym zaufaniem np. zwiększając zakres jego samodzielności,</a:t>
            </a:r>
            <a:endParaRPr lang="pl-PL" dirty="0"/>
          </a:p>
          <a:p>
            <a:r>
              <a:rPr lang="pl-PL" dirty="0"/>
              <a:t>drobne nagrody rzeczowe, np. emblematy uznania (odznaka, </a:t>
            </a:r>
            <a:r>
              <a:rPr lang="pl-PL" dirty="0" smtClean="0"/>
              <a:t>dyplom, pieczątka, naklejka),</a:t>
            </a:r>
            <a:endParaRPr lang="pl-PL" dirty="0"/>
          </a:p>
          <a:p>
            <a:r>
              <a:rPr lang="pl-PL" dirty="0"/>
              <a:t>dostęp do atrakcyjnej zabawki, możliwość wybory czytanej bajki</a:t>
            </a:r>
            <a:endParaRPr lang="pl-PL" dirty="0"/>
          </a:p>
          <a:p>
            <a:endParaRPr lang="pl-PL" dirty="0"/>
          </a:p>
        </p:txBody>
      </p:sp>
      <p:pic>
        <p:nvPicPr>
          <p:cNvPr id="5124" name="Picture 4" descr="Ja i moje przedszkole – Dzieci Młodsze – Poznaję przedszkole |  przedszkouczek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91" y="1793227"/>
            <a:ext cx="3863663" cy="251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8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2921" y="3361386"/>
            <a:ext cx="10820400" cy="5125791"/>
          </a:xfrm>
        </p:spPr>
        <p:txBody>
          <a:bodyPr>
            <a:noAutofit/>
          </a:bodyPr>
          <a:lstStyle/>
          <a:p>
            <a:pPr algn="just"/>
            <a:r>
              <a:rPr lang="pl-PL" sz="3200" dirty="0" smtClean="0"/>
              <a:t>stwarzać </a:t>
            </a:r>
            <a:r>
              <a:rPr lang="pl-PL" sz="3200" b="1" dirty="0"/>
              <a:t>okazję do odnoszenia małych sukcesów</a:t>
            </a:r>
            <a:r>
              <a:rPr lang="pl-PL" sz="3200" dirty="0"/>
              <a:t> przez </a:t>
            </a:r>
            <a:r>
              <a:rPr lang="pl-PL" sz="3200" dirty="0" smtClean="0"/>
              <a:t>dziecko, </a:t>
            </a:r>
          </a:p>
          <a:p>
            <a:pPr algn="just"/>
            <a:r>
              <a:rPr lang="pl-PL" sz="3200" b="1" dirty="0" smtClean="0"/>
              <a:t>doceniać </a:t>
            </a:r>
            <a:r>
              <a:rPr lang="pl-PL" sz="3200" b="1" dirty="0"/>
              <a:t>każdą próbę </a:t>
            </a:r>
            <a:r>
              <a:rPr lang="pl-PL" sz="3200" dirty="0" smtClean="0"/>
              <a:t>oraz </a:t>
            </a:r>
            <a:r>
              <a:rPr lang="pl-PL" sz="3200" b="1" dirty="0" smtClean="0"/>
              <a:t>intencje</a:t>
            </a:r>
            <a:r>
              <a:rPr lang="pl-PL" sz="3200" dirty="0" smtClean="0"/>
              <a:t> </a:t>
            </a:r>
            <a:r>
              <a:rPr lang="pl-PL" sz="3200" dirty="0"/>
              <a:t>dziecka, </a:t>
            </a:r>
            <a:endParaRPr lang="pl-PL" sz="3200" dirty="0" smtClean="0"/>
          </a:p>
          <a:p>
            <a:pPr algn="just"/>
            <a:r>
              <a:rPr lang="pl-PL" sz="3200" b="1" dirty="0" smtClean="0"/>
              <a:t>pozbyć </a:t>
            </a:r>
            <a:r>
              <a:rPr lang="pl-PL" sz="3200" b="1" dirty="0"/>
              <a:t>się oczekiwań </a:t>
            </a:r>
            <a:r>
              <a:rPr lang="pl-PL" sz="3200" dirty="0"/>
              <a:t>związanych z byciem perfekcyjnym, </a:t>
            </a:r>
            <a:endParaRPr lang="pl-PL" sz="3200" dirty="0" smtClean="0"/>
          </a:p>
          <a:p>
            <a:pPr algn="just"/>
            <a:r>
              <a:rPr lang="pl-PL" sz="3200" b="1" dirty="0" smtClean="0"/>
              <a:t>dostrzegać </a:t>
            </a:r>
            <a:r>
              <a:rPr lang="pl-PL" sz="3200" b="1" dirty="0"/>
              <a:t>i nazywać mocne strony </a:t>
            </a:r>
            <a:r>
              <a:rPr lang="pl-PL" sz="3200" dirty="0"/>
              <a:t>dziecka.</a:t>
            </a:r>
          </a:p>
          <a:p>
            <a:endParaRPr lang="pl-PL" sz="1600" dirty="0"/>
          </a:p>
        </p:txBody>
      </p:sp>
      <p:pic>
        <p:nvPicPr>
          <p:cNvPr id="9218" name="Picture 2" descr="Enfants Esquisse Avec Bannière Clip Art Libres De Droits , Svg , Vecteurs  Et Illustration. Image 4461297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44" y="333197"/>
            <a:ext cx="6397579" cy="30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96248" y="2150772"/>
            <a:ext cx="609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By wzmocnić dziecięcą </a:t>
            </a:r>
            <a:endParaRPr lang="pl-PL" sz="2800" dirty="0" smtClean="0"/>
          </a:p>
          <a:p>
            <a:pPr algn="ctr"/>
            <a:r>
              <a:rPr lang="pl-PL" sz="2800" dirty="0" smtClean="0"/>
              <a:t>wiarę </a:t>
            </a:r>
            <a:r>
              <a:rPr lang="pl-PL" sz="2800" dirty="0"/>
              <a:t>w siebie, rodzic może:</a:t>
            </a:r>
          </a:p>
        </p:txBody>
      </p:sp>
    </p:spTree>
    <p:extLst>
      <p:ext uri="{BB962C8B-B14F-4D97-AF65-F5344CB8AC3E}">
        <p14:creationId xmlns:p14="http://schemas.microsoft.com/office/powerpoint/2010/main" val="72511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pswiba.pl/wp-content/uploads/2021/03/Rzeczy-kto%CC%81re-wwarto-mo%CC%81wic%CC%81-swoim-dzieci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72" y="0"/>
            <a:ext cx="6846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7679" y="2228044"/>
            <a:ext cx="11874321" cy="5853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b="1" dirty="0"/>
              <a:t>„</a:t>
            </a:r>
            <a:r>
              <a:rPr lang="pl-PL" sz="2400" dirty="0"/>
              <a:t>Kochaj je za to, że istnieje, a nie za to, jak próbuje ci </a:t>
            </a:r>
            <a:r>
              <a:rPr lang="pl-PL" sz="2400" dirty="0" smtClean="0"/>
              <a:t>się przypodobać</a:t>
            </a:r>
            <a:r>
              <a:rPr lang="pl-PL" sz="2400" dirty="0"/>
              <a:t>.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Zauważaj</a:t>
            </a:r>
            <a:r>
              <a:rPr lang="pl-PL" sz="2400" dirty="0"/>
              <a:t>, obdarzaj uwagą, dawaj informacje na temat swoich uczuć.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Powiedz</a:t>
            </a:r>
            <a:r>
              <a:rPr lang="pl-PL" sz="2400" dirty="0"/>
              <a:t>: „Podoba mi się ten rysunek. Ciekawe, co powie tata, jak wróci”.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Albo</a:t>
            </a:r>
            <a:r>
              <a:rPr lang="pl-PL" sz="2400" dirty="0"/>
              <a:t>: „A co to jest? Wyjaśnisz mi, co dokładnie narysowałaś?”.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A </a:t>
            </a:r>
            <a:r>
              <a:rPr lang="pl-PL" sz="2400" dirty="0"/>
              <a:t>gdy dziecko woła: „Mamo, patrz!”,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odpowiedz</a:t>
            </a:r>
            <a:r>
              <a:rPr lang="pl-PL" sz="2400" dirty="0"/>
              <a:t>: Widzę Cię! 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Pokaż </a:t>
            </a:r>
            <a:r>
              <a:rPr lang="pl-PL" sz="2400" dirty="0"/>
              <a:t>dziecku, że jest dla ciebie ważne, że masz dla niego czas.”</a:t>
            </a:r>
            <a:endParaRPr lang="pl-PL" sz="2400" b="1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61821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</p:spPr>
        <p:txBody>
          <a:bodyPr/>
          <a:lstStyle/>
          <a:p>
            <a:pPr algn="ctr"/>
            <a:r>
              <a:rPr lang="pl-PL" dirty="0" smtClean="0"/>
              <a:t>Bibliografia: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400" dirty="0" smtClean="0"/>
              <a:t>D</a:t>
            </a:r>
            <a:r>
              <a:rPr lang="pl-PL" sz="2400" dirty="0"/>
              <a:t>. Sikora , Nagrody i kary w wychowaniu rodzinny</a:t>
            </a:r>
            <a:r>
              <a:rPr lang="pl-PL" sz="2400" dirty="0" smtClean="0"/>
              <a:t>, </a:t>
            </a:r>
            <a:r>
              <a:rPr lang="pl-PL" sz="2400" dirty="0"/>
              <a:t>UMCS, Lublin 2010</a:t>
            </a:r>
            <a:endParaRPr lang="pl-PL" sz="2400" dirty="0"/>
          </a:p>
          <a:p>
            <a:r>
              <a:rPr lang="pl-PL" sz="2400" dirty="0"/>
              <a:t>A. Kołakowski, A. Pisula, Sposób na trudne dziecko, GWP, Sopot 2013</a:t>
            </a:r>
            <a:endParaRPr lang="pl-PL" sz="2400" dirty="0"/>
          </a:p>
          <a:p>
            <a:r>
              <a:rPr lang="pl-PL" sz="2400" dirty="0"/>
              <a:t>M. Ochmański,, Nagrody i kary w wychowaniu dzieci w młodszym wieku szkolnym, WSP TWP, Warszawa 2001</a:t>
            </a:r>
            <a:endParaRPr lang="pl-PL" sz="2400" dirty="0"/>
          </a:p>
          <a:p>
            <a:r>
              <a:rPr lang="pl-PL" dirty="0" smtClean="0"/>
              <a:t>J</a:t>
            </a:r>
            <a:r>
              <a:rPr lang="pl-PL" dirty="0"/>
              <a:t>. Kopczyńska-Sikorska, Nasze Dziecko, Wyd. Lekarskie PZWL, Warszawa 1994, s. </a:t>
            </a:r>
            <a:r>
              <a:rPr lang="pl-PL" dirty="0" smtClean="0"/>
              <a:t>332</a:t>
            </a:r>
          </a:p>
          <a:p>
            <a:r>
              <a:rPr lang="pl-PL" dirty="0"/>
              <a:t>Wzmocnienia pozytywne „Sygnał. Magazyn Wychowawcy” nr 5 (maj 2017</a:t>
            </a:r>
            <a:r>
              <a:rPr lang="pl-PL" dirty="0" smtClean="0"/>
              <a:t>)</a:t>
            </a:r>
            <a:endParaRPr lang="pl-PL" sz="2400" dirty="0" smtClean="0"/>
          </a:p>
          <a:p>
            <a:r>
              <a:rPr lang="pl-PL" dirty="0"/>
              <a:t> Por. Siła zmiany. Wpływ pozytywnego wzmacniania na proces wychowania i uczenia dzieci, https://helendoron.pl</a:t>
            </a:r>
            <a:r>
              <a:rPr lang="pl-PL" dirty="0" smtClean="0"/>
              <a:t>/</a:t>
            </a:r>
          </a:p>
          <a:p>
            <a:r>
              <a:rPr lang="pl-PL" dirty="0"/>
              <a:t>Karen  </a:t>
            </a:r>
            <a:r>
              <a:rPr lang="pl-PL" dirty="0" err="1"/>
              <a:t>Pryor</a:t>
            </a:r>
            <a:r>
              <a:rPr lang="pl-PL" dirty="0"/>
              <a:t> „Najpierw wytresuj kurczaka</a:t>
            </a:r>
            <a:r>
              <a:rPr lang="pl-PL" dirty="0" smtClean="0"/>
              <a:t>”.</a:t>
            </a:r>
          </a:p>
          <a:p>
            <a:r>
              <a:rPr lang="pl-PL" dirty="0"/>
              <a:t>https://blizejprzedszkola.pl/plakat-zlosc,2,8127.html</a:t>
            </a:r>
            <a:r>
              <a:rPr lang="pl-PL" dirty="0" smtClean="0"/>
              <a:t>#</a:t>
            </a:r>
          </a:p>
          <a:p>
            <a:r>
              <a:rPr lang="pl-PL" sz="2400" dirty="0"/>
              <a:t>https://dziecisawazne.pl/slicznie-to-za-malo-poczucie-wlasnej-wartosci-a-chwalenie-dzieci/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897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1601004"/>
            <a:ext cx="7319211" cy="23132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Kto z nas nie poczuł się lepiej, gdy usłyszał pochwałę? Pozytywne wzmocnienia działają na ludzi w każdym wieku. Wszyscy tego potrzebujemy. Dobre słowo ze strony szefa, trenera, nauczyciela, osoby bliskiej działa motywująco, podnosi nasze kompetencje i sprawia, że czujemy sens naszych działań w danej dziedzinie.</a:t>
            </a:r>
            <a:endParaRPr lang="pl-PL" dirty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5801" y="4185634"/>
            <a:ext cx="1082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/>
              <a:t>Wpływ pozytywnego wzmacniania na proces wychowania i uczenia dzieci jest więc nieoceniony. Jeśli dziecko doświadcza ze strony rodziców jedynie krytyki, z pewnością wpłynie to negatywnie na całe jego życie. Trudno będzie mu bowiem odbudować poczucie własnej wartości.</a:t>
            </a:r>
            <a:endParaRPr lang="pl-PL" sz="2200" dirty="0"/>
          </a:p>
          <a:p>
            <a:endParaRPr lang="pl-PL" sz="2200" dirty="0"/>
          </a:p>
        </p:txBody>
      </p:sp>
      <p:pic>
        <p:nvPicPr>
          <p:cNvPr id="13314" name="Picture 2" descr="Szef Chwali Pracownika Przy Pracy Dobry Firma Lider Ilustracja Wektor -  Ilustracja złożonej z ilustracje, samiec: 138011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43" y="865469"/>
            <a:ext cx="3144252" cy="33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7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78,137 Tenis Ziemny Grafika Wektorowa, Clipartów i Ilustracji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970"/>
            <a:ext cx="3216543" cy="30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3802" y="414982"/>
            <a:ext cx="8610600" cy="8499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POSTAWA RODZICA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0943" y="1403907"/>
            <a:ext cx="7878719" cy="23130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Rygorystyczna, obojętna lub negatywna </a:t>
            </a:r>
            <a:r>
              <a:rPr lang="pl-PL" sz="2000" dirty="0" smtClean="0"/>
              <a:t>postawa rodziców</a:t>
            </a:r>
            <a:r>
              <a:rPr lang="pl-PL" sz="2000" dirty="0"/>
              <a:t>, surowe ocenianie dziecka i stawianie mu zbyt wysokich wymagań, może skutkować wycofaniem, brakiem wiary we własne możliwości, bierną postawą czy nieśmiałością. Jeśli młody człowiek ciągle słyszy negatywne uwagi na swój temat ze strony bliskich w rodzaju: „Ty zawsze”, „Ty nigdy”, „Jesteś niezdarą”, „Głuptas”, „Gamoń” itp., stopniowo wyrabia się w nim poczucie, że rzeczywiście jest najgorszy i wszystko źle robi. </a:t>
            </a:r>
            <a:endParaRPr lang="pl-PL" sz="2000" dirty="0"/>
          </a:p>
          <a:p>
            <a:endParaRPr lang="pl-PL" sz="2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983832" y="3994815"/>
            <a:ext cx="8998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Wyobraźmy sobie, że uczymy się grać w tenisa. Na początku mamy trudności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właściwą koordynacją ruchów – czasem poprawnie uderzymy piłeczkę rakietą, czasem nie.  Nagle trener mówi w naszym </a:t>
            </a:r>
            <a:r>
              <a:rPr lang="pl-PL" sz="1600" dirty="0"/>
              <a:t>kierunku</a:t>
            </a:r>
            <a:r>
              <a:rPr lang="pl-PL" dirty="0"/>
              <a:t> “Daj sobie spokój, nic z tego nie będzie”, „Idź lepiej pobiegać, tylko nie połam nóg”, „Zobacz inni nie mają z tym problemu, tylko ty”. Co wtedy czujemy? Przyjdziemy na kolejny trening? Trener mówi, że się nie nadajemy, więc pewnie ma rację. Gdyby zdarzyła się odwrotna sytuacja i usłyszelibyśmy „Dobrze ci poszło”, „Nie poddawaj się”, „To uderzenie było świetne, spróbuj jeszcze raz”, z pewnością czulibyśmy motywację do dalszych ćwiczeń.</a:t>
            </a:r>
            <a:endParaRPr lang="pl-PL" dirty="0">
              <a:effectLst/>
            </a:endParaRPr>
          </a:p>
        </p:txBody>
      </p:sp>
      <p:pic>
        <p:nvPicPr>
          <p:cNvPr id="11268" name="Picture 4" descr="1,578 Rodzice Krzyczą Grafika Wektorowa, Clipartów i Ilustracji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50" y="1416675"/>
            <a:ext cx="2807368" cy="21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Czym więc jest wzmacnianie pozytywnych zachowań?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1" y="2194560"/>
            <a:ext cx="7311980" cy="450245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000" dirty="0" smtClean="0"/>
              <a:t>Zachęcanie do </a:t>
            </a:r>
            <a:r>
              <a:rPr lang="pl-PL" sz="2000" dirty="0"/>
              <a:t>właściwego postępowania, </a:t>
            </a:r>
            <a:r>
              <a:rPr lang="pl-PL" sz="2000" dirty="0" smtClean="0"/>
              <a:t>podtrzymywanie </a:t>
            </a:r>
            <a:r>
              <a:rPr lang="pl-PL" sz="2000" dirty="0"/>
              <a:t>i </a:t>
            </a:r>
            <a:r>
              <a:rPr lang="pl-PL" sz="2000" dirty="0" smtClean="0"/>
              <a:t>utrwalanie pozytywnych cech </a:t>
            </a:r>
            <a:br>
              <a:rPr lang="pl-PL" sz="2000" dirty="0" smtClean="0"/>
            </a:br>
            <a:r>
              <a:rPr lang="pl-PL" sz="2000" dirty="0" smtClean="0"/>
              <a:t>i zachowań </a:t>
            </a:r>
            <a:r>
              <a:rPr lang="pl-PL" sz="2000" dirty="0"/>
              <a:t>dziecka</a:t>
            </a:r>
            <a:r>
              <a:rPr lang="pl-PL" sz="2000" b="1" dirty="0"/>
              <a:t>. Dziecko, które jest pozytywnie wzmacniane, nabiera wiary w siebie, zaufania do swoich możliwości, czuje, że jest kochane i akceptowane przez rodziców. Poza tym otrzymywanie </a:t>
            </a:r>
            <a:r>
              <a:rPr lang="pl-PL" sz="2000" b="1" dirty="0" smtClean="0"/>
              <a:t>nagród </a:t>
            </a:r>
            <a:r>
              <a:rPr lang="pl-PL" sz="2000" b="1" dirty="0"/>
              <a:t>jest dla dziecka źródłem pozytywnych uczuć, radości, dobrego samopoczucia</a:t>
            </a:r>
            <a:r>
              <a:rPr lang="pl-PL" sz="2000" dirty="0"/>
              <a:t>. Należy wzmacniać pozytywną motywację do działania oraz zapobiegać motywacji nastawionej na nagrodę. Nagroda nie może wyzwalać zazdrości i rywalizacji lecz pobudzać do wysiłku. </a:t>
            </a:r>
            <a:endParaRPr lang="pl-PL" sz="2000" dirty="0" smtClean="0"/>
          </a:p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r>
              <a:rPr lang="pl-PL" sz="2000" dirty="0" smtClean="0"/>
              <a:t>Im </a:t>
            </a:r>
            <a:r>
              <a:rPr lang="pl-PL" sz="2000" dirty="0"/>
              <a:t>młodsze dziecko, tym nagrody powinny być bardziej konkretne, jednak z wiekiem powinno się raczej zastępować nagrody rzeczowe pochwałami, akceptacją - słownym wyrażaniem naszej aprobaty i zadowolenia z zachowania dziecka</a:t>
            </a:r>
            <a:endParaRPr lang="pl-PL" sz="2000" dirty="0"/>
          </a:p>
          <a:p>
            <a:endParaRPr lang="pl-PL" sz="2000" dirty="0"/>
          </a:p>
        </p:txBody>
      </p:sp>
      <p:sp>
        <p:nvSpPr>
          <p:cNvPr id="4" name="AutoShape 2" descr="Grafika wektorowa Za toddler, Za toddler obrazy wektorowe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8" name="Picture 6" descr="Kreskówka Chłopiec I Dziewczynka Dając Kciuk W Górę - Stockowe grafiki  wektorowe i więcej obrazów Kciuki w górę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32" y="2292439"/>
            <a:ext cx="3651477" cy="35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4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9889" y="2685246"/>
            <a:ext cx="10820400" cy="51773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600" dirty="0"/>
              <a:t>Pozytywne wzmocnienia to komunikaty „bardzo dobrze”, „dobrze to zrobiłeś”, „podoba mi się to, co robisz”. Dzięki nim budujemy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w </a:t>
            </a:r>
            <a:r>
              <a:rPr lang="pl-PL" sz="2600" dirty="0"/>
              <a:t>naszych dzieciach poczucie własnej wartości i sprawczości. Ważne jest, by </a:t>
            </a:r>
            <a:r>
              <a:rPr lang="pl-PL" sz="2600" b="1" dirty="0"/>
              <a:t>chwalić</a:t>
            </a:r>
            <a:r>
              <a:rPr lang="pl-PL" sz="2600" dirty="0"/>
              <a:t> nasze pociechy </a:t>
            </a:r>
            <a:r>
              <a:rPr lang="pl-PL" sz="2600" b="1" dirty="0"/>
              <a:t>za określone działania</a:t>
            </a:r>
            <a:r>
              <a:rPr lang="pl-PL" sz="2600" dirty="0"/>
              <a:t>, np. „Dziś rozegrałeś świetny mecz”, „Świetnie poradziłeś sobie 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z </a:t>
            </a:r>
            <a:r>
              <a:rPr lang="pl-PL" sz="2600" dirty="0"/>
              <a:t>tym zadaniem”- zamiast „Jesteś najlepszy w tej drużynie”, „Jesteś geniuszem”. Pierwsze dwie pochwały będą motywować dziecko do dalszych wysiłków, natomiast dwie kolejne mogą </a:t>
            </a:r>
            <a:r>
              <a:rPr lang="pl-PL" sz="2600" dirty="0" smtClean="0"/>
              <a:t>sprawić</a:t>
            </a:r>
            <a:r>
              <a:rPr lang="pl-PL" sz="2600" dirty="0"/>
              <a:t>, że „osiądzie na laurach”. Stosowanie pozytywnych wzmocnień powinno być naturalnym sposobem reagowania rodziców na zachowania dzieci.</a:t>
            </a:r>
            <a:endParaRPr lang="pl-PL" sz="2600" dirty="0"/>
          </a:p>
          <a:p>
            <a:endParaRPr lang="pl-PL" sz="2600" dirty="0"/>
          </a:p>
        </p:txBody>
      </p:sp>
      <p:pic>
        <p:nvPicPr>
          <p:cNvPr id="10242" name="Picture 2" descr="4,615 Dziewczyna Kciuk W Górę Grafika Wektorowa, Clipartów 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48" y="154546"/>
            <a:ext cx="3389328" cy="25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6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" y="1410878"/>
            <a:ext cx="3053366" cy="366403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68" y="3860657"/>
            <a:ext cx="2795788" cy="335494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59" y="914182"/>
            <a:ext cx="2355761" cy="282691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56" y="360609"/>
            <a:ext cx="3482662" cy="417919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84" y="685148"/>
            <a:ext cx="3318129" cy="302696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24" y="4036656"/>
            <a:ext cx="3064011" cy="279514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30" y="3747750"/>
            <a:ext cx="2983967" cy="35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2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9707" y="210581"/>
            <a:ext cx="10424375" cy="1293028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Wzmocnić można tylko zachowanie, które już się </a:t>
            </a:r>
            <a:r>
              <a:rPr lang="pl-PL" sz="3200" dirty="0" smtClean="0"/>
              <a:t>pojawiło!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5901" y="2556457"/>
            <a:ext cx="10820400" cy="4114799"/>
          </a:xfrm>
        </p:spPr>
        <p:txBody>
          <a:bodyPr>
            <a:noAutofit/>
          </a:bodyPr>
          <a:lstStyle/>
          <a:p>
            <a:r>
              <a:rPr lang="pl-PL" sz="2000" dirty="0"/>
              <a:t>pochwała, uznanie,</a:t>
            </a:r>
            <a:endParaRPr lang="pl-PL" sz="2000" dirty="0"/>
          </a:p>
          <a:p>
            <a:r>
              <a:rPr lang="pl-PL" sz="2000" dirty="0"/>
              <a:t>uśmiech, przytulenie dziecka,</a:t>
            </a:r>
            <a:endParaRPr lang="pl-PL" sz="2000" dirty="0"/>
          </a:p>
          <a:p>
            <a:r>
              <a:rPr lang="pl-PL" sz="2000" dirty="0"/>
              <a:t>wspólne atrakcyjne spędzanie wolnego </a:t>
            </a:r>
            <a:r>
              <a:rPr lang="pl-PL" sz="2000" dirty="0" smtClean="0"/>
              <a:t>czasu </a:t>
            </a:r>
            <a:r>
              <a:rPr lang="pl-PL" sz="2000" dirty="0"/>
              <a:t>(dla dzieci ma on najwyższą wartość</a:t>
            </a:r>
            <a:r>
              <a:rPr lang="pl-PL" sz="2000" dirty="0" smtClean="0"/>
              <a:t>),</a:t>
            </a:r>
            <a:endParaRPr lang="pl-PL" sz="2000" dirty="0"/>
          </a:p>
          <a:p>
            <a:r>
              <a:rPr lang="pl-PL" sz="2000" dirty="0"/>
              <a:t>sprawianie dziecku przyjemności,</a:t>
            </a:r>
            <a:endParaRPr lang="pl-PL" sz="2000" dirty="0"/>
          </a:p>
          <a:p>
            <a:r>
              <a:rPr lang="pl-PL" sz="2000" dirty="0"/>
              <a:t>wizyta u kolegi, koleżanki lub zaproszenie ich do domu,</a:t>
            </a:r>
            <a:endParaRPr lang="pl-PL" sz="2000" dirty="0"/>
          </a:p>
          <a:p>
            <a:r>
              <a:rPr lang="pl-PL" sz="2000" dirty="0"/>
              <a:t>nagrody rzeczowe,</a:t>
            </a:r>
            <a:endParaRPr lang="pl-PL" sz="2000" dirty="0"/>
          </a:p>
          <a:p>
            <a:r>
              <a:rPr lang="pl-PL" sz="2000" dirty="0"/>
              <a:t>pieniądze ( kieszonkowe, do skarbonki),</a:t>
            </a:r>
            <a:endParaRPr lang="pl-PL" sz="2000" dirty="0"/>
          </a:p>
          <a:p>
            <a:r>
              <a:rPr lang="pl-PL" sz="2000" dirty="0"/>
              <a:t>zwolnienie z obowiązku,</a:t>
            </a:r>
            <a:endParaRPr lang="pl-PL" sz="2000" dirty="0"/>
          </a:p>
          <a:p>
            <a:r>
              <a:rPr lang="pl-PL" sz="2000" dirty="0"/>
              <a:t>uzyskanie jakiegoś przywileju,</a:t>
            </a:r>
            <a:endParaRPr lang="pl-PL" sz="2000" dirty="0"/>
          </a:p>
          <a:p>
            <a:r>
              <a:rPr lang="pl-PL" sz="2000" dirty="0"/>
              <a:t>obdarzenie dziecka większym zaufaniem.</a:t>
            </a:r>
            <a:endParaRPr lang="pl-PL" sz="2000" dirty="0"/>
          </a:p>
          <a:p>
            <a:endParaRPr lang="pl-PL" sz="1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9854" y="1635617"/>
            <a:ext cx="1079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Dlatego rodzic musi bardzo uważnie obserwować i często całą sytuację przemyśleć, zanim przystąpi do działania. Warto mieć cały wachlarz pozytywnych </a:t>
            </a:r>
            <a:r>
              <a:rPr lang="pl-PL" dirty="0" smtClean="0"/>
              <a:t>wzmocnień/nagród:</a:t>
            </a:r>
            <a:endParaRPr lang="pl-PL" dirty="0">
              <a:effectLst/>
            </a:endParaRPr>
          </a:p>
        </p:txBody>
      </p:sp>
      <p:sp>
        <p:nvSpPr>
          <p:cNvPr id="5" name="AutoShape 2" descr="Grafika wektorowa Dziecko wynalazca, Dziecko wynalazca obrazy wektorowe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2179318" cy="21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Grafika wektorowa Dziecko wynalazca, Dziecko wynalazca obrazy wektorowe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Mały chłopiec z prezentowani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8" descr="Mały chłopiec z prezentowani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8" name="Picture 10" descr="Dziecko Z Pomysłem - Stockowe grafiki wektorowe i więcej obrazów  Nastoletnie dziewczyny - Nastoletnie dziewczyny, Kontemplacja, Idee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61" y="3845044"/>
            <a:ext cx="1750498" cy="269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2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255" y="1705164"/>
            <a:ext cx="7440769" cy="5300944"/>
          </a:xfrm>
        </p:spPr>
        <p:txBody>
          <a:bodyPr>
            <a:normAutofit/>
          </a:bodyPr>
          <a:lstStyle/>
          <a:p>
            <a:r>
              <a:rPr lang="pl-PL" b="1" dirty="0"/>
              <a:t>Tego, co jest pozytywnym wzmocnieniem trzeba być świadomym, musi to być bowiem zawsze coś, czego dziecko będzie pragnąć.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Wzmocnić dokładanie w momencie, gdy właściwe zachowanie się </a:t>
            </a:r>
            <a:r>
              <a:rPr lang="pl-PL" dirty="0" smtClean="0"/>
              <a:t>pojawia</a:t>
            </a:r>
          </a:p>
          <a:p>
            <a:endParaRPr lang="pl-PL" dirty="0"/>
          </a:p>
          <a:p>
            <a:r>
              <a:rPr lang="pl-PL" b="1" dirty="0"/>
              <a:t>Wielu rodziców ma tendencję do nagradzania zbyt późno. </a:t>
            </a:r>
            <a:r>
              <a:rPr lang="pl-PL" dirty="0" smtClean="0"/>
              <a:t>Wieczorna </a:t>
            </a:r>
            <a:r>
              <a:rPr lang="pl-PL" dirty="0"/>
              <a:t>pochwała nie da tego efektu, który dałaby pochwała natychmiastowa. Dziecko często nie wie, za co otrzymało pochwałę. Jeśli wzmocnienie jest odroczone w czasie – przestaje być efektowne.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50" name="Picture 6" descr="73,809 Ask Stock Illustrations, Cliparts and Royalty Free Ask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28" y="1484290"/>
            <a:ext cx="3581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/>
              <a:t>PRZYKŁAD</a:t>
            </a:r>
            <a:endParaRPr lang="pl-PL" sz="4400" dirty="0"/>
          </a:p>
        </p:txBody>
      </p:sp>
      <p:sp>
        <p:nvSpPr>
          <p:cNvPr id="4" name="Prostokąt 3"/>
          <p:cNvSpPr/>
          <p:nvPr/>
        </p:nvSpPr>
        <p:spPr>
          <a:xfrm>
            <a:off x="399245" y="2251862"/>
            <a:ext cx="81780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Starsze dziecko wraca z podwórka do domu dopiero po n-tym wołaniu. Po wejściu otrzymuje reprymendę lub wręcz karę (czyli za pożądane zachowanie – powrót do domu – otrzymuje wzmocnienie negatywne).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Jak </a:t>
            </a:r>
            <a:r>
              <a:rPr lang="pl-PL" dirty="0"/>
              <a:t>to zmienić?</a:t>
            </a:r>
          </a:p>
          <a:p>
            <a:r>
              <a:rPr lang="pl-PL" b="1" dirty="0"/>
              <a:t>Przede wszystkim unikać narzekania, marudzenia – jeśli nie umiemy nagrodzić powrotu (w końcu wołań było kilka) to przynajmniej nie  karzmy</a:t>
            </a:r>
            <a:r>
              <a:rPr lang="pl-PL" b="1" dirty="0" smtClean="0"/>
              <a:t>.</a:t>
            </a:r>
          </a:p>
          <a:p>
            <a:endParaRPr lang="pl-PL" dirty="0"/>
          </a:p>
          <a:p>
            <a:r>
              <a:rPr lang="pl-PL" dirty="0"/>
              <a:t>Można się z dzieckiem umówić, że przyjdzie po 3 przypomnieniu (za 10 minut wracasz do domu, za 5 minut, już wracaj do domu). Gdy dziecko z umowy się wywiąże – wzmocnijmy je pozytywnie, np. wspólną grą, zabawą, przygotowywaniem czegoś smacznego.</a:t>
            </a:r>
            <a:endParaRPr lang="pl-PL" dirty="0"/>
          </a:p>
        </p:txBody>
      </p:sp>
      <p:pic>
        <p:nvPicPr>
          <p:cNvPr id="2050" name="Picture 2" descr="37 Drużyna Piłki Nożnej Dla Dzieci Grafika Wektorowa, Clipartów i  Ilustracji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31" y="2535708"/>
            <a:ext cx="3133904" cy="313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516</TotalTime>
  <Words>688</Words>
  <Application>Microsoft Office PowerPoint</Application>
  <PresentationFormat>Panoramiczny</PresentationFormat>
  <Paragraphs>83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Para</vt:lpstr>
      <vt:lpstr>Wzmacnianie pozytywnych zachowań</vt:lpstr>
      <vt:lpstr>Prezentacja programu PowerPoint</vt:lpstr>
      <vt:lpstr>POSTAWA RODZICA </vt:lpstr>
      <vt:lpstr>Czym więc jest wzmacnianie pozytywnych zachowań?</vt:lpstr>
      <vt:lpstr>Prezentacja programu PowerPoint</vt:lpstr>
      <vt:lpstr>Prezentacja programu PowerPoint</vt:lpstr>
      <vt:lpstr>Wzmocnić można tylko zachowanie, które już się pojawiło! </vt:lpstr>
      <vt:lpstr>Prezentacja programu PowerPoint</vt:lpstr>
      <vt:lpstr>PRZYKŁAD</vt:lpstr>
      <vt:lpstr>Kiedy chwalimy, unikajmy: </vt:lpstr>
      <vt:lpstr>W przedszkolu pozytywnie wzmocnienia stosuje się za: </vt:lpstr>
      <vt:lpstr>Formy pozytywnych wzmocnień stosowane  w przedszkolu : </vt:lpstr>
      <vt:lpstr>Prezentacja programu PowerPoint</vt:lpstr>
      <vt:lpstr>Prezentacja programu PowerPoint</vt:lpstr>
      <vt:lpstr>Prezentacja programu PowerPoint</vt:lpstr>
      <vt:lpstr>Bibliografia: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Wzmacnianie pozytywnych zachowań</dc:title>
  <dc:creator>Asus</dc:creator>
  <cp:lastModifiedBy>Asus</cp:lastModifiedBy>
  <cp:revision>55</cp:revision>
  <dcterms:created xsi:type="dcterms:W3CDTF">2023-02-27T16:30:53Z</dcterms:created>
  <dcterms:modified xsi:type="dcterms:W3CDTF">2023-02-28T01:07:11Z</dcterms:modified>
</cp:coreProperties>
</file>